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67" r:id="rId4"/>
    <p:sldId id="258" r:id="rId5"/>
    <p:sldId id="259" r:id="rId6"/>
    <p:sldId id="274" r:id="rId7"/>
    <p:sldId id="288" r:id="rId8"/>
    <p:sldId id="289" r:id="rId9"/>
    <p:sldId id="290" r:id="rId10"/>
    <p:sldId id="278" r:id="rId11"/>
    <p:sldId id="279" r:id="rId12"/>
    <p:sldId id="291" r:id="rId13"/>
    <p:sldId id="268" r:id="rId14"/>
    <p:sldId id="266" r:id="rId15"/>
  </p:sldIdLst>
  <p:sldSz cx="9144000" cy="6858000" type="screen4x3"/>
  <p:notesSz cx="6858000" cy="9144000"/>
  <p:defaultTextStyle>
    <a:defPPr>
      <a:defRPr lang="en-GB"/>
    </a:defPPr>
    <a:lvl1pPr marL="0" lvl="0" indent="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modifyVerifier cryptProviderType="rsaAES" cryptAlgorithmClass="hash" cryptAlgorithmType="typeAny" cryptAlgorithmSid="14" spinCount="100000" saltData="nSrzfWhsFWSIPdxh9CJlSg==" hashData="GDbfBsy/beh3yKiD4lVgOKkovxhRxen9VIygVy3Uew5poEQbjkRaRufRLvVt+7BowEExcGnnb8yU7fNyYhUpN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/>
          </a:p>
        </p:txBody>
      </p:sp>
      <p:sp>
        <p:nvSpPr>
          <p:cNvPr id="2051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-11798300" y="-11796712"/>
            <a:ext cx="11796713" cy="124904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819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/>
          <a:p>
            <a:pPr lvl="0"/>
            <a:endParaRPr lang="zh-HK" altLang="zh-H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Text Box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7" y="-11796712"/>
            <a:ext cx="16651287" cy="12490450"/>
          </a:xfrm>
          <a:ln/>
        </p:spPr>
      </p:sp>
      <p:sp>
        <p:nvSpPr>
          <p:cNvPr id="7171" name="備忘稿版面配置區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0" tIns="0" rIns="0" bIns="0" anchor="t" anchorCtr="0"/>
          <a:lstStyle/>
          <a:p>
            <a:pPr lvl="0"/>
            <a:endParaRPr lang="zh-HK" altLang="en-US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ln/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0" tIns="0" rIns="0" bIns="0" anchor="t" anchorCtr="0"/>
          <a:lstStyle/>
          <a:p>
            <a:pPr lvl="0"/>
            <a:endParaRPr lang="zh-HK" altLang="en-US" dirty="0">
              <a:ea typeface="PMingLiU" panose="02020500000000000000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58025" y="274638"/>
            <a:ext cx="1873250" cy="59705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1435100" y="274638"/>
            <a:ext cx="5470525" cy="59705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1435100" y="1447800"/>
            <a:ext cx="3671888" cy="47974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5259388" y="1447800"/>
            <a:ext cx="3671887" cy="47974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zh-HK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58025" y="274638"/>
            <a:ext cx="1873250" cy="59705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1435100" y="274638"/>
            <a:ext cx="5470525" cy="597058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 hasCustomPrompt="1"/>
          </p:nvPr>
        </p:nvSpPr>
        <p:spPr>
          <a:xfrm>
            <a:off x="1435100" y="1447800"/>
            <a:ext cx="3671888" cy="47974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5259388" y="1447800"/>
            <a:ext cx="3671887" cy="47974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0000" tIns="46800" rIns="90000" bIns="4680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zh-HK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"/>
          <p:cNvSpPr/>
          <p:nvPr/>
        </p:nvSpPr>
        <p:spPr>
          <a:xfrm>
            <a:off x="-815975" y="-815975"/>
            <a:ext cx="1638300" cy="1638300"/>
          </a:xfrm>
          <a:custGeom>
            <a:avLst/>
            <a:gdLst>
              <a:gd name="txL" fmla="*/ 239924 w 1638300"/>
              <a:gd name="txT" fmla="*/ 239923 h 1638300"/>
              <a:gd name="txR" fmla="*/ 1398376 w 1638300"/>
              <a:gd name="txB" fmla="*/ 1398377 h 1638300"/>
            </a:gdLst>
            <a:ahLst/>
            <a:cxnLst>
              <a:cxn ang="0">
                <a:pos x="1638300" y="819150"/>
              </a:cxn>
              <a:cxn ang="0">
                <a:pos x="819150" y="1638300"/>
              </a:cxn>
              <a:cxn ang="0">
                <a:pos x="0" y="819150"/>
              </a:cxn>
              <a:cxn ang="0">
                <a:pos x="819150" y="0"/>
              </a:cxn>
            </a:cxnLst>
            <a:rect l="txL" t="txT" r="txR" b="txB"/>
            <a:pathLst>
              <a:path w="1638300" h="1638300">
                <a:moveTo>
                  <a:pt x="1638300" y="819150"/>
                </a:moveTo>
                <a:lnTo>
                  <a:pt x="1638300" y="819150"/>
                </a:lnTo>
                <a:cubicBezTo>
                  <a:pt x="1638300" y="1271554"/>
                  <a:pt x="1271554" y="1638300"/>
                  <a:pt x="819150" y="1638300"/>
                </a:cubicBezTo>
                <a:cubicBezTo>
                  <a:pt x="818981" y="1638300"/>
                  <a:pt x="818812" y="1638299"/>
                  <a:pt x="818644" y="1638299"/>
                </a:cubicBezTo>
                <a:lnTo>
                  <a:pt x="819150" y="819150"/>
                </a:lnTo>
                <a:lnTo>
                  <a:pt x="1638300" y="81915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3240" cap="rnd" cmpd="sng">
            <a:solidFill>
              <a:srgbClr val="D2C39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7" name="Oval 2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60" cap="rnd" cmpd="sng">
            <a:solidFill>
              <a:srgbClr val="FFF6DB"/>
            </a:solidFill>
            <a:prstDash val="solid"/>
            <a:miter/>
            <a:headEnd type="none" w="med" len="med"/>
            <a:tailEnd type="none" w="med" len="med"/>
          </a:ln>
          <a:effectLst>
            <a:outerShdw dist="12600" dir="5400000" algn="ctr" rotWithShape="0">
              <a:srgbClr val="AFA58D">
                <a:alpha val="85007"/>
              </a:srgbClr>
            </a:outerShdw>
          </a:effectLst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grpSp>
        <p:nvGrpSpPr>
          <p:cNvPr id="1028" name="Group 3"/>
          <p:cNvGrpSpPr/>
          <p:nvPr/>
        </p:nvGrpSpPr>
        <p:grpSpPr>
          <a:xfrm>
            <a:off x="165100" y="1036638"/>
            <a:ext cx="1166813" cy="1166812"/>
            <a:chOff x="104" y="653"/>
            <a:chExt cx="735" cy="735"/>
          </a:xfrm>
        </p:grpSpPr>
        <p:pic>
          <p:nvPicPr>
            <p:cNvPr id="1040" name="Picture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" y="653"/>
              <a:ext cx="735" cy="7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41" name="Text Box 5"/>
            <p:cNvSpPr txBox="1"/>
            <p:nvPr/>
          </p:nvSpPr>
          <p:spPr>
            <a:xfrm rot="2340000">
              <a:off x="221" y="765"/>
              <a:ext cx="499" cy="4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</a:pPr>
              <a:endParaRPr lang="zh-HK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29" name="Rectangle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sp>
        <p:nvSpPr>
          <p:cNvPr id="1030" name="Rectangle 7"/>
          <p:cNvSpPr/>
          <p:nvPr/>
        </p:nvSpPr>
        <p:spPr>
          <a:xfrm>
            <a:off x="1014413" y="0"/>
            <a:ext cx="73025" cy="68580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dist="38160" dir="10800000" algn="ctr" rotWithShape="0">
              <a:srgbClr val="706B5F">
                <a:alpha val="25040"/>
              </a:srgbClr>
            </a:outerShdw>
          </a:effectLst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grpSp>
        <p:nvGrpSpPr>
          <p:cNvPr id="1031" name="Group 8"/>
          <p:cNvGrpSpPr/>
          <p:nvPr/>
        </p:nvGrpSpPr>
        <p:grpSpPr>
          <a:xfrm>
            <a:off x="914400" y="1408113"/>
            <a:ext cx="228600" cy="222250"/>
            <a:chOff x="576" y="887"/>
            <a:chExt cx="144" cy="140"/>
          </a:xfrm>
        </p:grpSpPr>
        <p:pic>
          <p:nvPicPr>
            <p:cNvPr id="1038" name="Picture 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6" y="887"/>
              <a:ext cx="144" cy="1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39" name="Text Box 10"/>
            <p:cNvSpPr txBox="1"/>
            <p:nvPr/>
          </p:nvSpPr>
          <p:spPr>
            <a:xfrm>
              <a:off x="600" y="910"/>
              <a:ext cx="92" cy="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</a:pPr>
              <a:endParaRPr lang="zh-HK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32" name="Oval 11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600" cap="rnd" cmpd="sng">
            <a:solidFill>
              <a:srgbClr val="307F93">
                <a:alpha val="59999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sp>
        <p:nvSpPr>
          <p:cNvPr id="1033" name="Rectangle 12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6175" cy="113982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ctr" anchorCtr="0"/>
          <a:lstStyle/>
          <a:p>
            <a:pPr lvl="0"/>
            <a:r>
              <a:rPr lang="zh-HK" altLang="en-GB" dirty="0"/>
              <a:t>請按一下滑鼠，編輯題名文字格式。</a:t>
            </a:r>
          </a:p>
        </p:txBody>
      </p:sp>
      <p:sp>
        <p:nvSpPr>
          <p:cNvPr id="1034" name="Rectangle 13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6175" cy="479742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lvl="0"/>
            <a:r>
              <a:rPr lang="zh-HK" altLang="en-GB" dirty="0"/>
              <a:t>請按滑鼠，編輯大綱文字格式。</a:t>
            </a:r>
          </a:p>
          <a:p>
            <a:pPr lvl="1"/>
            <a:r>
              <a:rPr lang="zh-HK" altLang="en-GB" dirty="0"/>
              <a:t>第二個大綱層次</a:t>
            </a:r>
          </a:p>
          <a:p>
            <a:pPr lvl="2"/>
            <a:r>
              <a:rPr lang="zh-HK" altLang="en-GB" dirty="0"/>
              <a:t>第三個大綱層次</a:t>
            </a:r>
          </a:p>
          <a:p>
            <a:pPr lvl="3"/>
            <a:r>
              <a:rPr lang="zh-HK" altLang="en-GB" dirty="0"/>
              <a:t>第四個大綱層次</a:t>
            </a:r>
          </a:p>
          <a:p>
            <a:pPr lvl="4"/>
            <a:r>
              <a:rPr lang="zh-HK" altLang="en-GB" dirty="0"/>
              <a:t>第五個大綱層次</a:t>
            </a:r>
          </a:p>
          <a:p>
            <a:pPr lvl="4"/>
            <a:r>
              <a:rPr lang="zh-HK" altLang="en-GB" dirty="0"/>
              <a:t>第六個大綱層次</a:t>
            </a:r>
          </a:p>
          <a:p>
            <a:pPr lvl="4"/>
            <a:r>
              <a:rPr lang="zh-HK" altLang="en-GB" dirty="0"/>
              <a:t>第七個大綱層次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3581400" y="6305550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/>
          <a:lstStyle>
            <a:lvl1pPr algn="r" eaLnBrk="1" hangingPunct="1"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 sz="1200">
                <a:solidFill>
                  <a:srgbClr val="B5A788"/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6" name="Text Box 15"/>
          <p:cNvSpPr txBox="1"/>
          <p:nvPr/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8613775" y="6305550"/>
            <a:ext cx="4540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/>
          <a:lstStyle>
            <a:lvl1pPr algn="ctr">
              <a:defRPr sz="1200">
                <a:solidFill>
                  <a:srgbClr val="B5A788"/>
                </a:solidFill>
                <a:latin typeface="Gill Sans MT" panose="020B0502020104020203" pitchFamily="34" charset="0"/>
                <a:ea typeface="Microsoft JhengHei" panose="020B0604030504040204" pitchFamily="34" charset="-120"/>
              </a:defRPr>
            </a:lvl1pPr>
          </a:lstStyle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 kern="1200">
          <a:solidFill>
            <a:srgbClr val="572314"/>
          </a:solidFill>
          <a:latin typeface="+mj-lt"/>
          <a:ea typeface="+mj-ea"/>
          <a:cs typeface="+mj-cs"/>
        </a:defRPr>
      </a:lvl1pPr>
      <a:lvl2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2pPr>
      <a:lvl3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3pPr>
      <a:lvl4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4pPr>
      <a:lvl5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5pPr>
      <a:lvl6pPr marL="25146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6pPr>
      <a:lvl7pPr marL="29718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7pPr>
      <a:lvl8pPr marL="3429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8pPr>
      <a:lvl9pPr marL="3886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9pPr>
    </p:titleStyle>
    <p:bodyStyle>
      <a:lvl1pPr marL="342900" indent="-3429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"/>
          <p:cNvSpPr/>
          <p:nvPr/>
        </p:nvSpPr>
        <p:spPr>
          <a:xfrm>
            <a:off x="-815975" y="-815975"/>
            <a:ext cx="1638300" cy="1638300"/>
          </a:xfrm>
          <a:custGeom>
            <a:avLst/>
            <a:gdLst>
              <a:gd name="txL" fmla="*/ 239924 w 1638300"/>
              <a:gd name="txT" fmla="*/ 239923 h 1638300"/>
              <a:gd name="txR" fmla="*/ 1398376 w 1638300"/>
              <a:gd name="txB" fmla="*/ 1398377 h 1638300"/>
            </a:gdLst>
            <a:ahLst/>
            <a:cxnLst>
              <a:cxn ang="0">
                <a:pos x="1638300" y="819150"/>
              </a:cxn>
              <a:cxn ang="0">
                <a:pos x="819150" y="1638300"/>
              </a:cxn>
              <a:cxn ang="0">
                <a:pos x="0" y="819150"/>
              </a:cxn>
              <a:cxn ang="0">
                <a:pos x="819150" y="0"/>
              </a:cxn>
            </a:cxnLst>
            <a:rect l="txL" t="txT" r="txR" b="txB"/>
            <a:pathLst>
              <a:path w="1638300" h="1638300">
                <a:moveTo>
                  <a:pt x="1638300" y="819150"/>
                </a:moveTo>
                <a:lnTo>
                  <a:pt x="1638300" y="819150"/>
                </a:lnTo>
                <a:cubicBezTo>
                  <a:pt x="1638300" y="1271554"/>
                  <a:pt x="1271554" y="1638300"/>
                  <a:pt x="819150" y="1638300"/>
                </a:cubicBezTo>
                <a:cubicBezTo>
                  <a:pt x="818981" y="1638300"/>
                  <a:pt x="818812" y="1638299"/>
                  <a:pt x="818644" y="1638299"/>
                </a:cubicBezTo>
                <a:lnTo>
                  <a:pt x="819150" y="819150"/>
                </a:lnTo>
                <a:lnTo>
                  <a:pt x="1638300" y="81915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3240" cap="rnd" cmpd="sng">
            <a:solidFill>
              <a:srgbClr val="D2C39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7" name="Oval 2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60" cap="rnd" cmpd="sng">
            <a:solidFill>
              <a:srgbClr val="FFF6DB"/>
            </a:solidFill>
            <a:prstDash val="solid"/>
            <a:miter/>
            <a:headEnd type="none" w="med" len="med"/>
            <a:tailEnd type="none" w="med" len="med"/>
          </a:ln>
          <a:effectLst>
            <a:outerShdw dist="12600" dir="5400000" algn="ctr" rotWithShape="0">
              <a:srgbClr val="AFA58D">
                <a:alpha val="85007"/>
              </a:srgbClr>
            </a:outerShdw>
          </a:effectLst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grpSp>
        <p:nvGrpSpPr>
          <p:cNvPr id="1028" name="Group 3"/>
          <p:cNvGrpSpPr/>
          <p:nvPr/>
        </p:nvGrpSpPr>
        <p:grpSpPr>
          <a:xfrm>
            <a:off x="165100" y="1036638"/>
            <a:ext cx="1166813" cy="1166812"/>
            <a:chOff x="104" y="653"/>
            <a:chExt cx="735" cy="735"/>
          </a:xfrm>
        </p:grpSpPr>
        <p:pic>
          <p:nvPicPr>
            <p:cNvPr id="1040" name="Picture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4" y="653"/>
              <a:ext cx="735" cy="7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41" name="Text Box 5"/>
            <p:cNvSpPr txBox="1"/>
            <p:nvPr/>
          </p:nvSpPr>
          <p:spPr>
            <a:xfrm rot="2340000">
              <a:off x="221" y="765"/>
              <a:ext cx="499" cy="4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</a:pPr>
              <a:endParaRPr lang="zh-HK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29" name="Rectangle 6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sp>
        <p:nvSpPr>
          <p:cNvPr id="1030" name="Rectangle 7"/>
          <p:cNvSpPr/>
          <p:nvPr/>
        </p:nvSpPr>
        <p:spPr>
          <a:xfrm>
            <a:off x="1014413" y="0"/>
            <a:ext cx="73025" cy="68580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dist="38160" dir="10800000" algn="ctr" rotWithShape="0">
              <a:srgbClr val="706B5F">
                <a:alpha val="25040"/>
              </a:srgbClr>
            </a:outerShdw>
          </a:effectLst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grpSp>
        <p:nvGrpSpPr>
          <p:cNvPr id="1031" name="Group 8"/>
          <p:cNvGrpSpPr/>
          <p:nvPr/>
        </p:nvGrpSpPr>
        <p:grpSpPr>
          <a:xfrm>
            <a:off x="914400" y="1408113"/>
            <a:ext cx="228600" cy="222250"/>
            <a:chOff x="576" y="887"/>
            <a:chExt cx="144" cy="140"/>
          </a:xfrm>
        </p:grpSpPr>
        <p:pic>
          <p:nvPicPr>
            <p:cNvPr id="1038" name="Picture 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6" y="887"/>
              <a:ext cx="144" cy="1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39" name="Text Box 10"/>
            <p:cNvSpPr txBox="1"/>
            <p:nvPr/>
          </p:nvSpPr>
          <p:spPr>
            <a:xfrm>
              <a:off x="600" y="910"/>
              <a:ext cx="92" cy="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lstStyle/>
            <a:p>
              <a:pPr lvl="0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</a:pPr>
              <a:endParaRPr lang="zh-HK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32" name="Oval 11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600" cap="rnd" cmpd="sng">
            <a:solidFill>
              <a:srgbClr val="307F93">
                <a:alpha val="59999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sp>
        <p:nvSpPr>
          <p:cNvPr id="1033" name="Rectangle 12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6175" cy="113982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ctr" anchorCtr="0"/>
          <a:lstStyle/>
          <a:p>
            <a:pPr lvl="0"/>
            <a:r>
              <a:rPr lang="zh-HK" altLang="en-GB" dirty="0"/>
              <a:t>請按一下滑鼠，編輯題名文字格式。</a:t>
            </a:r>
          </a:p>
        </p:txBody>
      </p:sp>
      <p:sp>
        <p:nvSpPr>
          <p:cNvPr id="1034" name="Rectangle 13"/>
          <p:cNvSpPr>
            <a:spLocks noGrp="1"/>
          </p:cNvSpPr>
          <p:nvPr>
            <p:ph type="body" idx="1"/>
          </p:nvPr>
        </p:nvSpPr>
        <p:spPr>
          <a:xfrm>
            <a:off x="1435100" y="1447800"/>
            <a:ext cx="7496175" cy="479742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/>
          <a:lstStyle/>
          <a:p>
            <a:pPr lvl="0"/>
            <a:r>
              <a:rPr lang="zh-HK" altLang="en-GB" dirty="0"/>
              <a:t>請按滑鼠，編輯大綱文字格式。</a:t>
            </a:r>
          </a:p>
          <a:p>
            <a:pPr lvl="1"/>
            <a:r>
              <a:rPr lang="zh-HK" altLang="en-GB" dirty="0"/>
              <a:t>第二個大綱層次</a:t>
            </a:r>
          </a:p>
          <a:p>
            <a:pPr lvl="2"/>
            <a:r>
              <a:rPr lang="zh-HK" altLang="en-GB" dirty="0"/>
              <a:t>第三個大綱層次</a:t>
            </a:r>
          </a:p>
          <a:p>
            <a:pPr lvl="3"/>
            <a:r>
              <a:rPr lang="zh-HK" altLang="en-GB" dirty="0"/>
              <a:t>第四個大綱層次</a:t>
            </a:r>
          </a:p>
          <a:p>
            <a:pPr lvl="4"/>
            <a:r>
              <a:rPr lang="zh-HK" altLang="en-GB" dirty="0"/>
              <a:t>第五個大綱層次</a:t>
            </a:r>
          </a:p>
          <a:p>
            <a:pPr lvl="4"/>
            <a:r>
              <a:rPr lang="zh-HK" altLang="en-GB" dirty="0"/>
              <a:t>第六個大綱層次</a:t>
            </a:r>
          </a:p>
          <a:p>
            <a:pPr lvl="4"/>
            <a:r>
              <a:rPr lang="zh-HK" altLang="en-GB" dirty="0"/>
              <a:t>第七個大綱層次</a:t>
            </a: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dt"/>
          </p:nvPr>
        </p:nvSpPr>
        <p:spPr bwMode="auto">
          <a:xfrm>
            <a:off x="3581400" y="6305550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/>
          <a:lstStyle>
            <a:lvl1pPr algn="r" eaLnBrk="1" hangingPunct="1"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 sz="1200">
                <a:solidFill>
                  <a:srgbClr val="B5A788"/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8945" algn="l"/>
                <a:tab pos="898525" algn="l"/>
                <a:tab pos="1347470" algn="l"/>
                <a:tab pos="1797050" algn="l"/>
              </a:tabLst>
              <a:defRPr/>
            </a:pPr>
            <a:endParaRPr kumimoji="0" lang="en-US" altLang="zh-HK" sz="1200" b="0" i="0" u="none" strike="noStrike" kern="1200" cap="none" spc="0" normalizeH="0" baseline="0" noProof="0">
              <a:ln>
                <a:noFill/>
              </a:ln>
              <a:solidFill>
                <a:srgbClr val="B5A78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6" name="Text Box 15"/>
          <p:cNvSpPr txBox="1"/>
          <p:nvPr/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lvl="0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zh-HK" altLang="en-US" dirty="0">
              <a:latin typeface="Arial" panose="020B0604020202020204" pitchFamily="34" charset="0"/>
            </a:endParaRP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8613775" y="6305550"/>
            <a:ext cx="4540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/>
          <a:lstStyle>
            <a:lvl1pPr algn="ctr">
              <a:defRPr sz="1200">
                <a:solidFill>
                  <a:srgbClr val="B5A788"/>
                </a:solidFill>
                <a:latin typeface="Gill Sans MT" panose="020B0502020104020203" pitchFamily="34" charset="0"/>
                <a:ea typeface="Microsoft JhengHei" panose="020B0604030504040204" pitchFamily="34" charset="-120"/>
              </a:defRPr>
            </a:lvl1pPr>
          </a:lstStyle>
          <a:p>
            <a:pPr lvl="0" defTabSz="449580" eaLnBrk="1" hangingPunct="1">
              <a:buSzPct val="100000"/>
              <a:buNone/>
              <a:tabLst>
                <a:tab pos="449580" algn="l"/>
              </a:tabLst>
            </a:pPr>
            <a:fld id="{9A0DB2DC-4C9A-4742-B13C-FB6460FD3503}" type="slidenum">
              <a:rPr lang="en-US" altLang="zh-HK" dirty="0"/>
              <a:t>‹#›</a:t>
            </a:fld>
            <a:endParaRPr lang="en-US" altLang="zh-H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 kern="1200">
          <a:solidFill>
            <a:srgbClr val="572314"/>
          </a:solidFill>
          <a:latin typeface="+mj-lt"/>
          <a:ea typeface="+mj-ea"/>
          <a:cs typeface="+mj-cs"/>
        </a:defRPr>
      </a:lvl1pPr>
      <a:lvl2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2pPr>
      <a:lvl3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3pPr>
      <a:lvl4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4pPr>
      <a:lvl5pPr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5pPr>
      <a:lvl6pPr marL="25146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6pPr>
      <a:lvl7pPr marL="29718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7pPr>
      <a:lvl8pPr marL="34290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8pPr>
      <a:lvl9pPr marL="3886200" indent="-228600" algn="l" defTabSz="44958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00">
          <a:solidFill>
            <a:srgbClr val="572314"/>
          </a:solidFill>
          <a:latin typeface="Gill Sans MT" panose="020B0502020104020203" pitchFamily="34" charset="0"/>
          <a:ea typeface="Microsoft JhengHei" panose="020B0604030504040204" pitchFamily="34" charset="-120"/>
        </a:defRPr>
      </a:lvl9pPr>
    </p:titleStyle>
    <p:bodyStyle>
      <a:lvl1pPr marL="342900" indent="-3429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bhxJBxxOf4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it2u.com/HKBU-Horizons-1617-Issue-2.pdf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://thebuddypost.hkbu.edu.hk/web/dec16/chi/people_wisdom.php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hyperlink" Target="https://goo.gl/69NZaa" TargetMode="External"/><Relationship Id="rId4" Type="http://schemas.openxmlformats.org/officeDocument/2006/relationships/hyperlink" Target="https://goo.gl/yY4gF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it2u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/>
          <p:nvPr/>
        </p:nvSpPr>
        <p:spPr>
          <a:xfrm>
            <a:off x="1258888" y="5589588"/>
            <a:ext cx="7489825" cy="107950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>
            <a:lvl1pPr marL="342900" indent="-342900" algn="l" defTabSz="44958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49580"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zh-HK" sz="1600" dirty="0"/>
              <a:t>CHEUNG Sai Ho (Sunny)  </a:t>
            </a:r>
          </a:p>
          <a:p>
            <a:pPr marL="0" lvl="0" indent="0" defTabSz="449580"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GB" altLang="zh-HK" sz="1600" dirty="0"/>
              <a:t>LMU UK, BSc 1</a:t>
            </a:r>
            <a:r>
              <a:rPr lang="en-GB" altLang="zh-HK" sz="1600" baseline="30000" dirty="0"/>
              <a:t>st</a:t>
            </a:r>
            <a:r>
              <a:rPr lang="en-GB" altLang="zh-HK" sz="1600" dirty="0"/>
              <a:t> hons, VTC HK HDip, P.Cert</a:t>
            </a:r>
            <a:r>
              <a:rPr lang="en-US" altLang="zh-TW" sz="1600" dirty="0"/>
              <a:t>, HKBU MSc. Research AIS 2019</a:t>
            </a:r>
            <a:endParaRPr lang="en-US" altLang="zh-HK" sz="1600" dirty="0"/>
          </a:p>
          <a:p>
            <a:pPr marL="0" lvl="0" indent="0" defTabSz="449580"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zh-HK" sz="1600" dirty="0"/>
              <a:t>TSSSU Awardee 2020-22, HKSTP IncuTech Winner 2020-23</a:t>
            </a:r>
          </a:p>
          <a:p>
            <a:pPr marL="0" lvl="0" indent="0" defTabSz="449580"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zh-HK" sz="1600" dirty="0"/>
              <a:t>CP2Joy IT CO. LTD Founder </a:t>
            </a:r>
          </a:p>
        </p:txBody>
      </p:sp>
      <p:pic>
        <p:nvPicPr>
          <p:cNvPr id="3075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52388"/>
            <a:ext cx="4787900" cy="2689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638" y="44450"/>
            <a:ext cx="3390900" cy="2254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2205038"/>
            <a:ext cx="3473450" cy="2609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HK" dirty="0"/>
              <a:t>Current development of CP2Joy</a:t>
            </a:r>
            <a:endParaRPr lang="zh-HK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wrap="square" lIns="90000" tIns="46800" rIns="90000" bIns="46800" numCol="1" anchor="t" anchorCtr="0" compatLnSpc="1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HK short-term patent filed on 25 March 2021, HK30032737 	</a:t>
            </a:r>
          </a:p>
          <a:p>
            <a:pPr marL="285750" marR="0" lvl="0" indent="-28575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Joined public exhibitions in HKCEC for 3 years, e.g. GIES</a:t>
            </a:r>
          </a:p>
          <a:p>
            <a:pPr marL="285750" marR="0" lvl="0" indent="-28575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 several HKSAR research funds including SIE startup, HKBU TSSSU, HKSTP </a:t>
            </a:r>
            <a:r>
              <a:rPr kumimoji="0" lang="en-US" altLang="zh-H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IncuTech</a:t>
            </a: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H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programme</a:t>
            </a: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totalled over HKD 1.5M</a:t>
            </a:r>
          </a:p>
          <a:p>
            <a:pPr marL="285750" marR="0" lvl="0" indent="-28575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Sales income around HKD 80k, clients including HK, mainland NGOs, Tung Wah College and HKU Department of Education etc.</a:t>
            </a:r>
          </a:p>
          <a:p>
            <a:pPr marL="285750" marR="0" lvl="0" indent="-28575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30+ media have reported my story and my company</a:t>
            </a:r>
          </a:p>
          <a:p>
            <a:pPr marL="285750" marR="0" lvl="0" indent="-28575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kumimoji="0" lang="en-US" altLang="zh-HK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kumimoji="0" lang="en-US" altLang="zh-H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TSSSU promotional video</a:t>
            </a:r>
            <a:r>
              <a:rPr kumimoji="0" lang="en-US" altLang="zh-H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altLang="zh-H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https://youtu.be/7bhxJBxxOf4</a:t>
            </a:r>
            <a:r>
              <a:rPr kumimoji="0" lang="en-US" altLang="zh-HK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altLang="zh-HK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TW" dirty="0"/>
              <a:t>Special columns in HKBU publication and 60th anniversary</a:t>
            </a:r>
            <a:endParaRPr lang="zh-TW" altLang="en-US" dirty="0"/>
          </a:p>
        </p:txBody>
      </p:sp>
      <p:sp>
        <p:nvSpPr>
          <p:cNvPr id="16387" name="內容版面配置區 2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0000" tIns="46800" rIns="90000" bIns="46800"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>
                <a:hlinkClick r:id="rId2"/>
              </a:rPr>
              <a:t>HKBU BUddy Post_People Wisdom</a:t>
            </a:r>
            <a:endParaRPr lang="en-US" altLang="zh-TW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>
                <a:hlinkClick r:id="rId3"/>
              </a:rPr>
              <a:t>HKBU Horizons Magazine 1617 Issue vol.2 - [</a:t>
            </a:r>
            <a:r>
              <a:rPr lang="zh-TW" altLang="en-US" sz="2000" dirty="0">
                <a:hlinkClick r:id="rId3"/>
              </a:rPr>
              <a:t>浸大俊彥</a:t>
            </a:r>
            <a:r>
              <a:rPr lang="en-US" altLang="zh-TW" sz="2000" dirty="0">
                <a:hlinkClick r:id="rId3"/>
              </a:rPr>
              <a:t>]P.14-15</a:t>
            </a:r>
            <a:endParaRPr lang="en-US" altLang="zh-TW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000" dirty="0"/>
              <a:t>浸大</a:t>
            </a:r>
            <a:r>
              <a:rPr lang="en-US" altLang="zh-TW" sz="2000" dirty="0"/>
              <a:t>60</a:t>
            </a:r>
            <a:r>
              <a:rPr lang="zh-TW" altLang="en-US" sz="2000" dirty="0"/>
              <a:t>年校慶專訪 </a:t>
            </a:r>
            <a:r>
              <a:rPr lang="en-US" altLang="zh-TW" sz="2000" dirty="0"/>
              <a:t>– </a:t>
            </a:r>
            <a:r>
              <a:rPr lang="en-US" altLang="zh-TW" sz="2000" dirty="0">
                <a:hlinkClick r:id="rId4"/>
              </a:rPr>
              <a:t>Am 730</a:t>
            </a:r>
            <a:r>
              <a:rPr lang="en-US" altLang="zh-TW" sz="2000" dirty="0"/>
              <a:t>, </a:t>
            </a:r>
            <a:r>
              <a:rPr lang="zh-TW" altLang="en-US" sz="2000" dirty="0">
                <a:hlinkClick r:id="rId5"/>
              </a:rPr>
              <a:t>頭條日報</a:t>
            </a:r>
            <a:endParaRPr lang="zh-TW" altLang="en-US" sz="2000" dirty="0"/>
          </a:p>
        </p:txBody>
      </p:sp>
      <p:pic>
        <p:nvPicPr>
          <p:cNvPr id="16388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913" y="2852738"/>
            <a:ext cx="2700337" cy="367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538" y="2736850"/>
            <a:ext cx="3122612" cy="4005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TW" sz="4000" dirty="0"/>
              <a:t>Enjoining my wonderful university life with lecturer and classmates </a:t>
            </a:r>
            <a:endParaRPr lang="zh-TW" altLang="en-US" sz="4000" dirty="0"/>
          </a:p>
        </p:txBody>
      </p:sp>
      <p:pic>
        <p:nvPicPr>
          <p:cNvPr id="17411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8" y="1773238"/>
            <a:ext cx="4140200" cy="2740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38" y="3789363"/>
            <a:ext cx="4140200" cy="2740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TW" dirty="0"/>
              <a:t>About me….</a:t>
            </a:r>
            <a:endParaRPr lang="zh-HK" altLang="en-US" dirty="0"/>
          </a:p>
        </p:txBody>
      </p:sp>
      <p:sp>
        <p:nvSpPr>
          <p:cNvPr id="18435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ln/>
        </p:spPr>
        <p:txBody>
          <a:bodyPr vert="horz" wrap="square" lIns="90000" tIns="46800" rIns="90000" bIns="46800"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dirty="0"/>
              <a:t> </a:t>
            </a:r>
            <a:r>
              <a:rPr lang="en-US" altLang="zh-HK" dirty="0">
                <a:hlinkClick r:id="rId3"/>
              </a:rPr>
              <a:t>http://www.sunit2u.com/</a:t>
            </a:r>
            <a:endParaRPr lang="en-US" altLang="zh-H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HK" dirty="0"/>
              <a:t>Q</a:t>
            </a:r>
            <a:r>
              <a:rPr lang="en-US" altLang="zh-HK" dirty="0">
                <a:latin typeface="PMingLiU" panose="02020500000000000000" pitchFamily="18" charset="-120"/>
                <a:ea typeface="PMingLiU" panose="02020500000000000000" pitchFamily="18" charset="-120"/>
              </a:rPr>
              <a:t>&amp;A, thanks for all </a:t>
            </a:r>
            <a:endParaRPr lang="en-US" altLang="zh-H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0DF995F-0480-B0A7-2868-B6916442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193" y="5181810"/>
            <a:ext cx="5628571" cy="1676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435100" y="44450"/>
            <a:ext cx="7496175" cy="1139825"/>
          </a:xfrm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TW" dirty="0"/>
              <a:t>Self-introduction </a:t>
            </a:r>
            <a:endParaRPr lang="zh-TW" altLang="en-US" dirty="0"/>
          </a:p>
        </p:txBody>
      </p:sp>
      <p:sp>
        <p:nvSpPr>
          <p:cNvPr id="5123" name="內容版面配置區 2"/>
          <p:cNvSpPr>
            <a:spLocks noGrp="1" noChangeArrowheads="1"/>
          </p:cNvSpPr>
          <p:nvPr>
            <p:ph idx="1" hasCustomPrompt="1"/>
          </p:nvPr>
        </p:nvSpPr>
        <p:spPr>
          <a:xfrm>
            <a:off x="1252538" y="908050"/>
            <a:ext cx="7496175" cy="5470525"/>
          </a:xfrm>
        </p:spPr>
        <p:txBody>
          <a:bodyPr vert="horz" wrap="square" lIns="90000" tIns="46800" rIns="90000" bIns="46800" numCol="1" anchor="t" anchorCtr="0" compatLnSpc="1"/>
          <a:lstStyle/>
          <a:p>
            <a:pPr marL="342900" marR="0" lvl="0" indent="-34290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brain was damaged at birth seemingly due to a bad medical decision made during delivery.  Since then, I have been suffering from Athetoid Cerebral Palsy (CP).  Being severely disabled, I could not receive normal education.  Instead, I had special education (P.1 to F.7) at The Hong Kong Red Cross Association of John F. Kennedy Center, (JFKC) dedicated for physically disabled children. </a:t>
            </a: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CP patient, my muscle tone is very unstable,  with my both hands functioning poorly while I am bound to the wheelchair all the time.  Moreover, my speaking ability is almost helpless.  So, I need to put in extra efforts and much more time in order to finish my work and study.</a:t>
            </a:r>
          </a:p>
          <a:p>
            <a:pPr marL="342900" marR="0" lvl="0" indent="-34290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Special education has been very fruitful.  It has provided me with comprehensive life skill training for the past eighteen years.  Today, I can drive my electric wheelchair going out with my family and friends, and I can type with one finger.  I finished pursing my degree course with excellent academic results.  I also worked and established my IT company in the past few years.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HK" dirty="0"/>
              <a:t>Awards</a:t>
            </a:r>
            <a:r>
              <a:rPr lang="zh-TW" altLang="en-US" dirty="0"/>
              <a:t> </a:t>
            </a:r>
            <a:endParaRPr lang="zh-HK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wrap="square" lIns="90000" tIns="46800" rIns="90000" bIns="46800" numCol="1" anchor="t" anchorCtr="0" compatLnSpc="1"/>
          <a:lstStyle/>
          <a:p>
            <a:pPr marL="107950" marR="0" lvl="0" indent="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Times New Roman" panose="02020603050405020304" pitchFamily="18" charset="0"/>
              <a:buNone/>
              <a:tabLst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  <a:defRPr/>
            </a:pPr>
            <a:endParaRPr kumimoji="0" lang="zh-TW" altLang="zh-HK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1339850"/>
            <a:ext cx="7708900" cy="5329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HK" dirty="0"/>
              <a:t>Working experience </a:t>
            </a:r>
            <a:endParaRPr lang="zh-HK" altLang="en-US" dirty="0"/>
          </a:p>
        </p:txBody>
      </p:sp>
      <p:sp>
        <p:nvSpPr>
          <p:cNvPr id="8195" name="直排文字版面配置區 1"/>
          <p:cNvSpPr>
            <a:spLocks noGrp="1"/>
          </p:cNvSpPr>
          <p:nvPr>
            <p:ph type="body" orient="vert" idx="1" hasCustomPrompt="1"/>
          </p:nvPr>
        </p:nvSpPr>
        <p:spPr>
          <a:ln/>
        </p:spPr>
        <p:txBody>
          <a:bodyPr wrap="square" lIns="90000" tIns="46800" rIns="90000" bIns="46800" anchor="t" anchorCtr="0"/>
          <a:lstStyle/>
          <a:p>
            <a:endParaRPr lang="zh-HK" altLang="en-US" dirty="0"/>
          </a:p>
        </p:txBody>
      </p:sp>
      <p:pic>
        <p:nvPicPr>
          <p:cNvPr id="8196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38" y="1268413"/>
            <a:ext cx="3989387" cy="5589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TW" dirty="0"/>
              <a:t>Challenges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my study in HKBU – Examination </a:t>
            </a:r>
            <a:endParaRPr lang="zh-TW" altLang="en-US" dirty="0"/>
          </a:p>
        </p:txBody>
      </p:sp>
      <p:sp>
        <p:nvSpPr>
          <p:cNvPr id="10243" name="內容版面配置區 2"/>
          <p:cNvSpPr>
            <a:spLocks noGrp="1"/>
          </p:cNvSpPr>
          <p:nvPr>
            <p:ph idx="1" hasCustomPrompt="1"/>
          </p:nvPr>
        </p:nvSpPr>
        <p:spPr>
          <a:ln/>
        </p:spPr>
        <p:txBody>
          <a:bodyPr vert="horz" wrap="square" lIns="90000" tIns="46800" rIns="90000" bIns="46800"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/>
              <a:t>Special arrangements for disabled students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/>
              <a:t>60% of questions multiple-choice style or just for short answers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>
                <a:sym typeface="+mn-ea"/>
              </a:rPr>
              <a:t>An amanuensis was appointed to write for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>
                <a:sym typeface="+mn-ea"/>
              </a:rPr>
              <a:t>People can't understand what I say,  given my speech disability</a:t>
            </a:r>
            <a:endParaRPr lang="en-US" altLang="zh-TW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/>
              <a:t>Great difficulty to pronounce clearly letters like ‘b, d, g, t, p, s, x, m, n’, which became a burden for my amanuensis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/>
              <a:t>Situation got worse when time was pressing and muscle control failed when I became nervous.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000" dirty="0"/>
              <a:t>Yet I needed to spell out the whole word letter by letter when the amanuensis could not tell what I said.  It was painful for both of us until our cooperation paid.</a:t>
            </a:r>
            <a:endParaRPr lang="zh-TW" alt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 vert="horz" wrap="square" lIns="90000" tIns="46800" rIns="90000" bIns="46800" anchor="ctr" anchorCtr="0"/>
          <a:lstStyle/>
          <a:p>
            <a:pPr algn="ctr"/>
            <a:r>
              <a:rPr lang="en-US" dirty="0"/>
              <a:t>Difficulties faced in examination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0000" tIns="46800" rIns="90000" bIns="46800" anchor="t" anchorCtr="0"/>
          <a:lstStyle/>
          <a:p>
            <a:pPr marL="514350" indent="-514350">
              <a:buFont typeface="Gill Sans MT" panose="020B0502020104020203" pitchFamily="34" charset="0"/>
              <a:buAutoNum type="arabicPeriod"/>
            </a:pPr>
            <a:r>
              <a:rPr lang="en-US" altLang="zh-TW" sz="2400" dirty="0"/>
              <a:t>Negotiation with faculty for special arrangements like question mode and extra time </a:t>
            </a:r>
          </a:p>
          <a:p>
            <a:pPr marL="514350" indent="-514350">
              <a:buFont typeface="Gill Sans MT" panose="020B0502020104020203" pitchFamily="34" charset="0"/>
              <a:buAutoNum type="arabicPeriod"/>
            </a:pPr>
            <a:r>
              <a:rPr lang="en-US" sz="2400" dirty="0"/>
              <a:t>Assessment from occupational therapist</a:t>
            </a:r>
          </a:p>
          <a:p>
            <a:pPr marL="514350" indent="-514350">
              <a:buFont typeface="Gill Sans MT" panose="020B0502020104020203" pitchFamily="34" charset="0"/>
              <a:buAutoNum type="arabicPeriod"/>
            </a:pPr>
            <a:r>
              <a:rPr lang="en-US" altLang="zh-TW" sz="2400" dirty="0"/>
              <a:t>More questions set in MC mode, with deduction for wrong answers</a:t>
            </a:r>
          </a:p>
          <a:p>
            <a:pPr marL="514350" indent="-514350">
              <a:buFont typeface="Gill Sans MT" panose="020B0502020104020203" pitchFamily="34" charset="0"/>
              <a:buAutoNum type="arabicPeriod"/>
            </a:pPr>
            <a:r>
              <a:rPr lang="en-US" altLang="zh-TW" sz="2400" dirty="0"/>
              <a:t>Entire process video recorded.</a:t>
            </a:r>
          </a:p>
        </p:txBody>
      </p:sp>
      <p:pic>
        <p:nvPicPr>
          <p:cNvPr id="11268" name="圖片 3"/>
          <p:cNvPicPr>
            <a:picLocks noChangeAspect="1"/>
          </p:cNvPicPr>
          <p:nvPr/>
        </p:nvPicPr>
        <p:blipFill>
          <a:blip r:embed="rId2"/>
          <a:srcRect l="-420" t="8002" r="12186" b="28999"/>
          <a:stretch>
            <a:fillRect/>
          </a:stretch>
        </p:blipFill>
        <p:spPr>
          <a:xfrm>
            <a:off x="5999480" y="3806825"/>
            <a:ext cx="2931795" cy="279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40" y="4115435"/>
            <a:ext cx="2482215" cy="2482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1002665" y="274955"/>
            <a:ext cx="7928610" cy="1139825"/>
          </a:xfrm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dirty="0"/>
              <a:t>Difficulties faced in the classroom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/>
        <p:txBody>
          <a:bodyPr vert="horz" wrap="square" lIns="90000" tIns="46800" rIns="90000" bIns="46800" numCol="1" anchor="t" anchorCtr="0" compatLnSpc="1"/>
          <a:lstStyle/>
          <a:p>
            <a:pPr marL="457200" marR="0" lvl="0" indent="-45720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wheelchair bound students don’t always get a good view due to limitations in different classrooms</a:t>
            </a:r>
          </a:p>
          <a:p>
            <a:pPr marL="457200" marR="0" lvl="0" indent="-45720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Slashtop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Classroom: software to duplicate projector screens onto my pad</a:t>
            </a:r>
          </a:p>
          <a:p>
            <a:pPr marL="457200" marR="0" lvl="0" indent="-457200" algn="l" defTabSz="44958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higher table for my wheelchair to park!</a:t>
            </a:r>
          </a:p>
        </p:txBody>
      </p:sp>
      <p:pic>
        <p:nvPicPr>
          <p:cNvPr id="12292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725" y="4103688"/>
            <a:ext cx="1546225" cy="206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圖片 6"/>
          <p:cNvPicPr>
            <a:picLocks noChangeAspect="1"/>
          </p:cNvPicPr>
          <p:nvPr/>
        </p:nvPicPr>
        <p:blipFill>
          <a:blip r:embed="rId3"/>
          <a:srcRect l="7475" t="23750"/>
          <a:stretch>
            <a:fillRect/>
          </a:stretch>
        </p:blipFill>
        <p:spPr>
          <a:xfrm>
            <a:off x="4356100" y="4581525"/>
            <a:ext cx="3217863" cy="1989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圖片 8"/>
          <p:cNvPicPr>
            <a:picLocks noChangeAspect="1"/>
          </p:cNvPicPr>
          <p:nvPr/>
        </p:nvPicPr>
        <p:blipFill>
          <a:blip r:embed="rId4"/>
          <a:srcRect t="12122" r="39899"/>
          <a:stretch>
            <a:fillRect/>
          </a:stretch>
        </p:blipFill>
        <p:spPr>
          <a:xfrm>
            <a:off x="2438400" y="4076700"/>
            <a:ext cx="1773238" cy="259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 vert="horz" wrap="square" lIns="90000" tIns="46800" rIns="90000" bIns="46800" anchor="ctr" anchorCtr="0"/>
          <a:lstStyle/>
          <a:p>
            <a:pPr algn="ctr"/>
            <a:r>
              <a:rPr lang="en-US" dirty="0"/>
              <a:t>Difficulties in Self Study</a:t>
            </a:r>
          </a:p>
        </p:txBody>
      </p:sp>
      <p:sp>
        <p:nvSpPr>
          <p:cNvPr id="13315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1435100" y="1268730"/>
            <a:ext cx="7496175" cy="4797425"/>
          </a:xfrm>
        </p:spPr>
        <p:txBody>
          <a:bodyPr vert="horz" wrap="square" lIns="90000" tIns="46800" rIns="90000" bIns="46800" anchor="t" anchorCtr="0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/>
              <a:t>Research begins with intensive searches, from library to library, from picks to collect, from scans to reviews, dead focus to gain progress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/>
              <a:t>demanding master program study, plus social and volunteer work, leaving little time to go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 dirty="0"/>
              <a:t>long days everyday preparing for thesis</a:t>
            </a:r>
          </a:p>
        </p:txBody>
      </p:sp>
      <p:pic>
        <p:nvPicPr>
          <p:cNvPr id="13316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18" y="3932238"/>
            <a:ext cx="3779837" cy="2792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圖片 4"/>
          <p:cNvPicPr>
            <a:picLocks noChangeAspect="1"/>
          </p:cNvPicPr>
          <p:nvPr/>
        </p:nvPicPr>
        <p:blipFill>
          <a:blip r:embed="rId3"/>
          <a:srcRect l="2750" t="22701"/>
          <a:stretch>
            <a:fillRect/>
          </a:stretch>
        </p:blipFill>
        <p:spPr>
          <a:xfrm>
            <a:off x="1548130" y="3860483"/>
            <a:ext cx="2430463" cy="2897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0000" tIns="46800" rIns="90000" bIns="46800" anchor="ctr" anchorCtr="0"/>
          <a:lstStyle/>
          <a:p>
            <a:pPr algn="ctr"/>
            <a:r>
              <a:rPr lang="en-US" altLang="zh-HK" dirty="0">
                <a:sym typeface="+mn-ea"/>
              </a:rPr>
              <a:t>CP2Joy project - A </a:t>
            </a:r>
            <a:r>
              <a:rPr lang="en-US" altLang="zh-HK" dirty="0"/>
              <a:t>Cooperation with Professor Byron Choi  </a:t>
            </a:r>
            <a:endParaRPr lang="zh-HK" altLang="en-US" dirty="0"/>
          </a:p>
        </p:txBody>
      </p:sp>
      <p:sp>
        <p:nvSpPr>
          <p:cNvPr id="9219" name="直排文字版面配置區 2"/>
          <p:cNvSpPr>
            <a:spLocks noGrp="1"/>
          </p:cNvSpPr>
          <p:nvPr>
            <p:ph type="body" orient="vert" idx="1" hasCustomPrompt="1"/>
          </p:nvPr>
        </p:nvSpPr>
        <p:spPr>
          <a:xfrm>
            <a:off x="1435100" y="1734820"/>
            <a:ext cx="7496175" cy="4797425"/>
          </a:xfrm>
          <a:ln/>
        </p:spPr>
        <p:txBody>
          <a:bodyPr vert="horz" wrap="square" lIns="90000" tIns="46800" rIns="90000" bIns="46800" anchor="t" anchorCtr="0"/>
          <a:lstStyle/>
          <a:p>
            <a:pPr marL="457200" indent="-457200">
              <a:buFontTx/>
              <a:buChar char="-"/>
            </a:pPr>
            <a:r>
              <a:rPr lang="en-US" altLang="zh-HK" sz="1800" dirty="0"/>
              <a:t>Enrolled in the MSc Practicum,  a project based module with no examination,  unlike other taught based modules</a:t>
            </a:r>
          </a:p>
          <a:p>
            <a:pPr marL="457200" indent="-457200">
              <a:buFontTx/>
              <a:buChar char="-"/>
            </a:pPr>
            <a:r>
              <a:rPr lang="en-US" altLang="zh-HK" sz="1800" dirty="0"/>
              <a:t>Flexible assessment method,  with my system development work and research report based on a special schedule </a:t>
            </a:r>
          </a:p>
          <a:p>
            <a:pPr marL="457200" indent="-457200">
              <a:buFontTx/>
              <a:buChar char="-"/>
            </a:pPr>
            <a:r>
              <a:rPr lang="en-US" altLang="zh-HK" sz="1800" dirty="0"/>
              <a:t>Deep thanks to Professor Byron,  for allowing me to start working around 18 months earlier. I tried my best and got excellent results.  </a:t>
            </a:r>
          </a:p>
          <a:p>
            <a:pPr marL="457200" indent="-457200">
              <a:buFontTx/>
              <a:buChar char="-"/>
            </a:pPr>
            <a:r>
              <a:rPr lang="en-US" altLang="zh-HK" sz="1800" dirty="0"/>
              <a:t>Discussion with Prof on the right research approach and system development methodology from time to time,  and comparison of various assistive technology tools by pros and cons.</a:t>
            </a:r>
          </a:p>
          <a:p>
            <a:pPr marL="457200" indent="-457200">
              <a:buFontTx/>
              <a:buChar char="-"/>
            </a:pPr>
            <a:r>
              <a:rPr lang="en-US" altLang="zh-HK" sz="1800" dirty="0"/>
              <a:t>Definitely extreme hard work leveraging strong problem solving skill amid a always positive thinking attitude</a:t>
            </a:r>
          </a:p>
          <a:p>
            <a:pPr marL="457200" indent="-457200">
              <a:buFontTx/>
              <a:buChar char="-"/>
            </a:pPr>
            <a:r>
              <a:rPr lang="en-US" altLang="zh-HK" sz="1800" dirty="0"/>
              <a:t>Student ability and determination </a:t>
            </a:r>
            <a:r>
              <a:rPr lang="en-US" altLang="zh-HK" sz="1800" dirty="0">
                <a:sym typeface="Wingdings" panose="05000000000000000000" pitchFamily="2" charset="2"/>
              </a:rPr>
              <a:t> </a:t>
            </a:r>
            <a:r>
              <a:rPr lang="en-US" altLang="zh-HK" sz="1800" dirty="0"/>
              <a:t>More flexible time </a:t>
            </a:r>
            <a:r>
              <a:rPr lang="en-US" altLang="zh-HK" sz="1800" dirty="0">
                <a:sym typeface="Wingdings" panose="05000000000000000000" pitchFamily="2" charset="2"/>
              </a:rPr>
              <a:t> doing more research and findings  buildup good cooperation with supervisors  earn wonderful research experience and good academic result. </a:t>
            </a:r>
            <a:endParaRPr lang="en-US" altLang="zh-HK" sz="1800" dirty="0"/>
          </a:p>
        </p:txBody>
      </p:sp>
    </p:spTree>
    <p:extLst>
      <p:ext uri="{BB962C8B-B14F-4D97-AF65-F5344CB8AC3E}">
        <p14:creationId xmlns:p14="http://schemas.microsoft.com/office/powerpoint/2010/main" val="2931980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Gill Sans MT"/>
        <a:ea typeface="微軟正黑體"/>
        <a:cs typeface=""/>
      </a:majorFont>
      <a:minorFont>
        <a:latin typeface="Gill Sans MT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zh-HK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zh-HK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Gill Sans MT"/>
        <a:ea typeface="微軟正黑體"/>
        <a:cs typeface=""/>
      </a:majorFont>
      <a:minorFont>
        <a:latin typeface="Gill Sans MT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zh-HK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zh-HK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PMingLiU" panose="02020500000000000000" pitchFamily="18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822</Words>
  <Application>Microsoft Office PowerPoint</Application>
  <PresentationFormat>如螢幕大小 (4:3)</PresentationFormat>
  <Paragraphs>56</Paragraphs>
  <Slides>13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PMingLiU</vt:lpstr>
      <vt:lpstr>Arial</vt:lpstr>
      <vt:lpstr>Gill Sans MT</vt:lpstr>
      <vt:lpstr>Times New Roman</vt:lpstr>
      <vt:lpstr>Office 佈景主題</vt:lpstr>
      <vt:lpstr>1_Office 佈景主題</vt:lpstr>
      <vt:lpstr>PowerPoint 簡報</vt:lpstr>
      <vt:lpstr>Self-introduction </vt:lpstr>
      <vt:lpstr>Awards </vt:lpstr>
      <vt:lpstr>Working experience </vt:lpstr>
      <vt:lpstr>Challenges of my study in HKBU – Examination </vt:lpstr>
      <vt:lpstr>Difficulties faced in examination</vt:lpstr>
      <vt:lpstr>Difficulties faced in the classroom</vt:lpstr>
      <vt:lpstr>Difficulties in Self Study</vt:lpstr>
      <vt:lpstr>CP2Joy project - A Cooperation with Professor Byron Choi  </vt:lpstr>
      <vt:lpstr>Current development of CP2Joy</vt:lpstr>
      <vt:lpstr>Special columns in HKBU publication and 60th anniversary</vt:lpstr>
      <vt:lpstr>Enjoining my wonderful university life with lecturer and classmates </vt:lpstr>
      <vt:lpstr>About me….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saiho</dc:creator>
  <cp:lastModifiedBy>saiho</cp:lastModifiedBy>
  <cp:revision>266</cp:revision>
  <dcterms:created xsi:type="dcterms:W3CDTF">2012-06-04T09:40:57Z</dcterms:created>
  <dcterms:modified xsi:type="dcterms:W3CDTF">2022-12-27T01:02:00Z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0758140585EE45F88DDD9F794378B84E</vt:lpwstr>
  </property>
  <property fmtid="{D5CDD505-2E9C-101B-9397-08002B2CF9AE}" pid="3" name="KSOProductBuildVer">
    <vt:lpwstr>1033-11.2.0.11380</vt:lpwstr>
  </property>
</Properties>
</file>